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2"/>
  </p:notesMasterIdLst>
  <p:handoutMasterIdLst>
    <p:handoutMasterId r:id="rId23"/>
  </p:handoutMasterIdLst>
  <p:sldIdLst>
    <p:sldId id="386" r:id="rId2"/>
    <p:sldId id="367" r:id="rId3"/>
    <p:sldId id="293" r:id="rId4"/>
    <p:sldId id="347" r:id="rId5"/>
    <p:sldId id="318" r:id="rId6"/>
    <p:sldId id="319" r:id="rId7"/>
    <p:sldId id="298" r:id="rId8"/>
    <p:sldId id="344" r:id="rId9"/>
    <p:sldId id="385" r:id="rId10"/>
    <p:sldId id="353" r:id="rId11"/>
    <p:sldId id="354" r:id="rId12"/>
    <p:sldId id="355" r:id="rId13"/>
    <p:sldId id="356" r:id="rId14"/>
    <p:sldId id="400" r:id="rId15"/>
    <p:sldId id="401" r:id="rId16"/>
    <p:sldId id="402" r:id="rId17"/>
    <p:sldId id="403" r:id="rId18"/>
    <p:sldId id="369" r:id="rId19"/>
    <p:sldId id="371" r:id="rId20"/>
    <p:sldId id="398" r:id="rId21"/>
  </p:sldIdLst>
  <p:sldSz cx="9144000" cy="6858000" type="screen4x3"/>
  <p:notesSz cx="7077075" cy="93932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2" autoAdjust="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17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2175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5" tIns="47137" rIns="94275" bIns="471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78B6F20-CD0D-49D1-890E-F207B137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4275" tIns="47137" rIns="94275" bIns="47137" rtlCol="0"/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4275" tIns="47137" rIns="94275" bIns="47137" rtlCol="0"/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C39B048-7DB4-46DF-BD78-C18FEC2BC0FF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75" tIns="47137" rIns="94275" bIns="4713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62463"/>
            <a:ext cx="5661025" cy="4225925"/>
          </a:xfrm>
          <a:prstGeom prst="rect">
            <a:avLst/>
          </a:prstGeom>
        </p:spPr>
        <p:txBody>
          <a:bodyPr vert="horz" lIns="94275" tIns="47137" rIns="94275" bIns="4713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750"/>
            <a:ext cx="3067050" cy="469900"/>
          </a:xfrm>
          <a:prstGeom prst="rect">
            <a:avLst/>
          </a:prstGeom>
        </p:spPr>
        <p:txBody>
          <a:bodyPr vert="horz" lIns="94275" tIns="47137" rIns="94275" bIns="47137" rtlCol="0" anchor="b"/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21750"/>
            <a:ext cx="3067050" cy="469900"/>
          </a:xfrm>
          <a:prstGeom prst="rect">
            <a:avLst/>
          </a:prstGeom>
        </p:spPr>
        <p:txBody>
          <a:bodyPr vert="horz" lIns="94275" tIns="47137" rIns="94275" bIns="47137" rtlCol="0" anchor="b"/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E0BE5AC-B8D4-4A2B-978B-65ADC7B2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D7BD9D-4F75-485A-9105-2B9383813C7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07E32E-B927-4ACD-838D-A62522BC975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D1443B-1B98-4EC7-9893-0497C4464C5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59C63A-9CB1-4109-8BCF-1A428D94EE7E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B9EDBC-7628-44AE-BC02-C3257BD7E48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29DC60-8686-4F5A-9651-ACB5B9F3E7E0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58D127-79FB-4432-AE44-CFA77D912A6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945F54-B567-411E-BE47-0AFDE1F978B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AFD4C2-6767-417C-85A8-6891D9937BB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15732C-9F0E-481C-9404-FA88F4AEF05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E44F75-6B8B-4BC7-B040-BF8D771AEC3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229497-D29E-472E-89F3-0D1F21EF5D6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C9C816-FBD9-4B81-A060-65658677372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CA1FB0-44D8-4C18-B178-208185B7455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B9711E-0748-4207-8E34-DA0B72E624D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1503C-D6AF-4A4C-97C5-558B0E08E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A9FED-4110-48CD-A398-E2E9EC81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B265F-8CA6-4EE1-ABCD-F12573D79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FF7AF-64E4-4B10-B22A-BBDFC3490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65E3-406E-448B-8C3A-38038B290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4122F-FDDF-4557-8E0E-F13B8251E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1EB33-7DA5-4E69-AAD4-4532D0A0C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2B925-A359-4EAC-B851-3B278D154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030AE-7067-4175-BA9D-44F8C005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07A06-BA94-434B-8715-BBD6B8228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87896-4E75-4C64-BAC4-EF0872D5D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7B5E5-F4F8-461C-B94E-8C5050454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05554-2C06-4E56-B381-83F8E7435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fld id="{ACC60D6A-5E92-4C07-B23A-2528AA930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2286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333399"/>
                </a:solidFill>
              </a:rPr>
              <a:t/>
            </a:r>
            <a:br>
              <a:rPr lang="en-US" sz="4000" smtClean="0">
                <a:solidFill>
                  <a:srgbClr val="333399"/>
                </a:solidFill>
              </a:rPr>
            </a:br>
            <a:r>
              <a:rPr lang="en-US" sz="4000" smtClean="0">
                <a:solidFill>
                  <a:srgbClr val="333399"/>
                </a:solidFill>
              </a:rPr>
              <a:t/>
            </a:r>
            <a:br>
              <a:rPr lang="en-US" sz="4000" smtClean="0">
                <a:solidFill>
                  <a:srgbClr val="333399"/>
                </a:solidFill>
              </a:rPr>
            </a:br>
            <a:r>
              <a:rPr lang="en-US" sz="4000" b="1" smtClean="0">
                <a:solidFill>
                  <a:srgbClr val="333399"/>
                </a:solidFill>
              </a:rPr>
              <a:t>Closing the Generation Gap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1066800" y="3429000"/>
            <a:ext cx="70104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Nancy Barry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Speaker – Author – Gen Y Expert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nancybarry.com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Author of </a:t>
            </a:r>
            <a:r>
              <a:rPr lang="en-US" sz="2400" i="1" smtClean="0"/>
              <a:t>When Reality Hits: What Employers Want Recent College Graduates to Know</a:t>
            </a:r>
          </a:p>
          <a:p>
            <a:pPr eaLnBrk="1" hangingPunct="1">
              <a:lnSpc>
                <a:spcPct val="80000"/>
              </a:lnSpc>
            </a:pPr>
            <a:endParaRPr lang="en-US" sz="2400" i="1" smtClean="0"/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ClrTx/>
              <a:buSzTx/>
            </a:pPr>
            <a:r>
              <a:rPr lang="en-US" sz="1800" b="1" smtClean="0">
                <a:solidFill>
                  <a:srgbClr val="333399"/>
                </a:solidFill>
              </a:rPr>
              <a:t>©  Nancy Barry &amp; Associates 2011</a:t>
            </a:r>
            <a:endParaRPr lang="en-US" sz="1800" smtClean="0"/>
          </a:p>
        </p:txBody>
      </p:sp>
      <p:pic>
        <p:nvPicPr>
          <p:cNvPr id="3076" name="Picture 5" descr="ASTD_Fort-Worth_MidCities_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04800"/>
            <a:ext cx="2857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Baby Boomers</a:t>
            </a:r>
            <a:br>
              <a:rPr lang="en-US" sz="4000" smtClean="0">
                <a:solidFill>
                  <a:srgbClr val="333399"/>
                </a:solidFill>
              </a:rPr>
            </a:br>
            <a:r>
              <a:rPr lang="en-US" sz="3200" smtClean="0">
                <a:solidFill>
                  <a:srgbClr val="333399"/>
                </a:solidFill>
              </a:rPr>
              <a:t>(1946-1964)</a:t>
            </a:r>
            <a:endParaRPr lang="en-US" sz="4000" smtClean="0">
              <a:solidFill>
                <a:srgbClr val="3333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4038600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Characteristics</a:t>
            </a:r>
          </a:p>
          <a:p>
            <a:pPr eaLnBrk="1" hangingPunct="1"/>
            <a:r>
              <a:rPr lang="en-US" smtClean="0"/>
              <a:t>Optimism, respect for accomplishment, team player, self-gratification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Stereotypes</a:t>
            </a:r>
          </a:p>
          <a:p>
            <a:pPr eaLnBrk="1" hangingPunct="1"/>
            <a:r>
              <a:rPr lang="en-US" smtClean="0"/>
              <a:t>Workaholics, unrealistic</a:t>
            </a:r>
          </a:p>
          <a:p>
            <a:pPr eaLnBrk="1" hangingPunct="1"/>
            <a:endParaRPr lang="en-US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Communication style</a:t>
            </a:r>
          </a:p>
          <a:p>
            <a:pPr eaLnBrk="1" hangingPunct="1"/>
            <a:r>
              <a:rPr lang="en-US" smtClean="0"/>
              <a:t>Somewhat formal, combination of in person and electronic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Work-life balance</a:t>
            </a:r>
          </a:p>
          <a:p>
            <a:pPr eaLnBrk="1" hangingPunct="1"/>
            <a:r>
              <a:rPr lang="en-US" smtClean="0"/>
              <a:t>Family is important, but work typically comes first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Gen X</a:t>
            </a:r>
            <a:br>
              <a:rPr lang="en-US" sz="4000" smtClean="0">
                <a:solidFill>
                  <a:srgbClr val="333399"/>
                </a:solidFill>
              </a:rPr>
            </a:br>
            <a:r>
              <a:rPr lang="en-US" sz="3200" smtClean="0">
                <a:solidFill>
                  <a:srgbClr val="333399"/>
                </a:solidFill>
              </a:rPr>
              <a:t>(1965-1979)</a:t>
            </a:r>
            <a:endParaRPr lang="en-US" sz="4000" smtClean="0">
              <a:solidFill>
                <a:srgbClr val="3333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4038600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Characteristics</a:t>
            </a:r>
          </a:p>
          <a:p>
            <a:pPr eaLnBrk="1" hangingPunct="1"/>
            <a:r>
              <a:rPr lang="en-US" smtClean="0"/>
              <a:t>Results oriented, informal, self-reliant, pragmatic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Stereotypes</a:t>
            </a:r>
          </a:p>
          <a:p>
            <a:pPr eaLnBrk="1" hangingPunct="1"/>
            <a:r>
              <a:rPr lang="en-US" smtClean="0"/>
              <a:t>Slackers, impatient, cynical, skeptical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Communication style</a:t>
            </a:r>
          </a:p>
          <a:p>
            <a:pPr eaLnBrk="1" hangingPunct="1"/>
            <a:r>
              <a:rPr lang="en-US" smtClean="0"/>
              <a:t>Casual, direct, electronic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Work-life balance</a:t>
            </a:r>
          </a:p>
          <a:p>
            <a:pPr eaLnBrk="1" hangingPunct="1"/>
            <a:r>
              <a:rPr lang="en-US" smtClean="0"/>
              <a:t>Opposite of Baby Boomers, Gen X works to live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Gen Y</a:t>
            </a:r>
            <a:r>
              <a:rPr lang="en-US" sz="4800" smtClean="0">
                <a:solidFill>
                  <a:srgbClr val="333399"/>
                </a:solidFill>
              </a:rPr>
              <a:t/>
            </a:r>
            <a:br>
              <a:rPr lang="en-US" sz="4800" smtClean="0">
                <a:solidFill>
                  <a:srgbClr val="333399"/>
                </a:solidFill>
              </a:rPr>
            </a:br>
            <a:r>
              <a:rPr lang="en-US" sz="3200" smtClean="0">
                <a:solidFill>
                  <a:srgbClr val="333399"/>
                </a:solidFill>
              </a:rPr>
              <a:t>(1980-2000)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4038600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Characteristics</a:t>
            </a:r>
          </a:p>
          <a:p>
            <a:pPr eaLnBrk="1" hangingPunct="1"/>
            <a:r>
              <a:rPr lang="en-US" smtClean="0"/>
              <a:t>Self-confident, task- oriented, inquisitive, techno savvy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Stereotypes</a:t>
            </a:r>
          </a:p>
          <a:p>
            <a:pPr eaLnBrk="1" hangingPunct="1"/>
            <a:r>
              <a:rPr lang="en-US" smtClean="0"/>
              <a:t>Spoiled, disrespectful, short attention span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Communication style</a:t>
            </a:r>
          </a:p>
          <a:p>
            <a:pPr eaLnBrk="1" hangingPunct="1"/>
            <a:r>
              <a:rPr lang="en-US" smtClean="0"/>
              <a:t>Very casual, fast, direct, high tech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Work-life balance</a:t>
            </a:r>
          </a:p>
          <a:p>
            <a:pPr eaLnBrk="1" hangingPunct="1"/>
            <a:r>
              <a:rPr lang="en-US" smtClean="0"/>
              <a:t>Life definitely comes before work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What can we do to get all the generations to work well together?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820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z="3200" smtClean="0"/>
              <a:t>Accept the fact we can all learn from other people’s experiences and perspectives</a:t>
            </a:r>
          </a:p>
          <a:p>
            <a:pPr eaLnBrk="1" hangingPunct="1"/>
            <a:r>
              <a:rPr lang="en-US" sz="3200" smtClean="0"/>
              <a:t>Focus on what we have in common</a:t>
            </a:r>
          </a:p>
          <a:p>
            <a:pPr eaLnBrk="1" hangingPunct="1"/>
            <a:r>
              <a:rPr lang="en-US" sz="3200" smtClean="0"/>
              <a:t>Get them talking to one another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>
                <a:solidFill>
                  <a:srgbClr val="333399"/>
                </a:solidFill>
              </a:rPr>
              <a:t>Dynamics involved in training a </a:t>
            </a:r>
            <a:br>
              <a:rPr lang="en-US" sz="4000" smtClean="0">
                <a:solidFill>
                  <a:srgbClr val="333399"/>
                </a:solidFill>
              </a:rPr>
            </a:br>
            <a:r>
              <a:rPr lang="en-US" sz="4000" smtClean="0">
                <a:solidFill>
                  <a:srgbClr val="333399"/>
                </a:solidFill>
              </a:rPr>
              <a:t>multi-generational workforce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200" smtClean="0"/>
              <a:t>One size does not fit all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 smtClean="0"/>
          </a:p>
          <a:p>
            <a:r>
              <a:rPr lang="en-US" b="1" smtClean="0"/>
              <a:t>Traditionalists and Baby Boomers</a:t>
            </a:r>
          </a:p>
          <a:p>
            <a:pPr lvl="1"/>
            <a:r>
              <a:rPr lang="en-US" smtClean="0"/>
              <a:t>Comfortable with traditional classroom setting, complete with take home material</a:t>
            </a:r>
          </a:p>
          <a:p>
            <a:r>
              <a:rPr lang="en-US" b="1" smtClean="0"/>
              <a:t>Gen X</a:t>
            </a:r>
          </a:p>
          <a:p>
            <a:pPr lvl="1"/>
            <a:r>
              <a:rPr lang="en-US" smtClean="0"/>
              <a:t>Self-directed learning programs, online courses</a:t>
            </a:r>
          </a:p>
          <a:p>
            <a:r>
              <a:rPr lang="en-US" b="1" smtClean="0"/>
              <a:t>Gen Y</a:t>
            </a:r>
          </a:p>
          <a:p>
            <a:pPr lvl="1"/>
            <a:r>
              <a:rPr lang="en-US" smtClean="0"/>
              <a:t>Less structured, fun, fast-paced, interactive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>
                <a:solidFill>
                  <a:srgbClr val="333399"/>
                </a:solidFill>
              </a:rPr>
              <a:t>Training a multi-generational workforce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200" smtClean="0"/>
              <a:t>Recommendations</a:t>
            </a:r>
          </a:p>
          <a:p>
            <a:pPr algn="ctr">
              <a:buFontTx/>
              <a:buNone/>
            </a:pPr>
            <a:endParaRPr lang="en-US" smtClean="0"/>
          </a:p>
          <a:p>
            <a:r>
              <a:rPr lang="en-US" sz="3200" smtClean="0"/>
              <a:t>Offer generational diversity training </a:t>
            </a:r>
          </a:p>
          <a:p>
            <a:r>
              <a:rPr lang="en-US" sz="3200" smtClean="0"/>
              <a:t>Have a multi-generational team of trainers</a:t>
            </a:r>
          </a:p>
          <a:p>
            <a:r>
              <a:rPr lang="en-US" sz="3200" smtClean="0"/>
              <a:t>Create a multi-generational advisory team</a:t>
            </a:r>
          </a:p>
          <a:p>
            <a:r>
              <a:rPr lang="en-US" sz="3200" smtClean="0"/>
              <a:t>Don’t cater too much to one generation</a:t>
            </a:r>
          </a:p>
          <a:p>
            <a:r>
              <a:rPr lang="en-US" sz="3200" smtClean="0"/>
              <a:t>Keep in mind everyone is crazy busy, so offer quick bursts of training</a:t>
            </a:r>
          </a:p>
          <a:p>
            <a:endParaRPr lang="en-US" sz="32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>
                <a:solidFill>
                  <a:srgbClr val="333399"/>
                </a:solidFill>
              </a:rPr>
              <a:t>Training a multi-generational workforce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200" smtClean="0"/>
              <a:t>Recommendations</a:t>
            </a:r>
          </a:p>
          <a:p>
            <a:endParaRPr lang="en-US" smtClean="0"/>
          </a:p>
          <a:p>
            <a:r>
              <a:rPr lang="en-US" sz="3200" smtClean="0"/>
              <a:t>Do a test run of your new training model</a:t>
            </a:r>
          </a:p>
          <a:p>
            <a:r>
              <a:rPr lang="en-US" sz="3200" smtClean="0"/>
              <a:t>No matter what you change, never give up face-to-face time</a:t>
            </a:r>
          </a:p>
          <a:p>
            <a:r>
              <a:rPr lang="en-US" sz="3200" smtClean="0"/>
              <a:t>Ask your employees what they want</a:t>
            </a:r>
          </a:p>
          <a:p>
            <a:r>
              <a:rPr lang="en-US" sz="3200" smtClean="0"/>
              <a:t>Research best practices – Business Week “Best Places to Launch a Career”</a:t>
            </a:r>
          </a:p>
          <a:p>
            <a:r>
              <a:rPr lang="en-US" sz="3200" smtClean="0"/>
              <a:t>Great resource – WorkplaceOptions.com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333399"/>
                </a:solidFill>
              </a:rPr>
              <a:t>The ultimate training experience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r>
              <a:rPr lang="en-US" sz="3200" smtClean="0"/>
              <a:t>Lively, quick pace</a:t>
            </a:r>
          </a:p>
          <a:p>
            <a:r>
              <a:rPr lang="en-US" sz="3200" smtClean="0"/>
              <a:t>Short sessions that hold their attention</a:t>
            </a:r>
          </a:p>
          <a:p>
            <a:r>
              <a:rPr lang="en-US" sz="3200" smtClean="0"/>
              <a:t>Interactive and hands-on</a:t>
            </a:r>
          </a:p>
          <a:p>
            <a:r>
              <a:rPr lang="en-US" sz="3200" smtClean="0"/>
              <a:t>Good flow of energy</a:t>
            </a:r>
          </a:p>
          <a:p>
            <a:r>
              <a:rPr lang="en-US" sz="3200" smtClean="0"/>
              <a:t>Turn up the “fun” factor</a:t>
            </a:r>
          </a:p>
          <a:p>
            <a:r>
              <a:rPr lang="en-US" sz="3200" smtClean="0"/>
              <a:t>Combination of face-to-face and online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5"/>
          <p:cNvGraphicFramePr>
            <a:graphicFrameLocks noChangeAspect="1"/>
          </p:cNvGraphicFramePr>
          <p:nvPr>
            <p:ph type="title"/>
          </p:nvPr>
        </p:nvGraphicFramePr>
        <p:xfrm>
          <a:off x="3276600" y="1905000"/>
          <a:ext cx="2681288" cy="4038600"/>
        </p:xfrm>
        <a:graphic>
          <a:graphicData uri="http://schemas.openxmlformats.org/presentationml/2006/ole">
            <p:oleObj spid="_x0000_s20482" name="Photo Editor Photo" r:id="rId4" imgW="3161905" imgH="4761905" progId="MSPhotoEd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The bottom line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Generational diversity is a good thing.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Being different isn’t right or wrong, it’s just different.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Your success is based on creating an environment of open communication, collaboration and respect.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Focus on talent rather than age and wonderful things will happen.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Always remember…training programs are not one size fits all.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Four generations in the workplace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eaLnBrk="1" hangingPunct="1"/>
            <a:r>
              <a:rPr lang="en-US" sz="3200" smtClean="0"/>
              <a:t>Traditionalists (1925-1945)</a:t>
            </a:r>
          </a:p>
          <a:p>
            <a:pPr eaLnBrk="1" hangingPunct="1"/>
            <a:r>
              <a:rPr lang="en-US" sz="3200" smtClean="0"/>
              <a:t>Baby Boomers (1946-1964)</a:t>
            </a:r>
          </a:p>
          <a:p>
            <a:pPr eaLnBrk="1" hangingPunct="1"/>
            <a:r>
              <a:rPr lang="en-US" sz="3200" smtClean="0"/>
              <a:t>Gen X (1965-1979)</a:t>
            </a:r>
          </a:p>
          <a:p>
            <a:pPr eaLnBrk="1" hangingPunct="1"/>
            <a:r>
              <a:rPr lang="en-US" sz="3200" smtClean="0"/>
              <a:t>Gen Y (1980-2000)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333399"/>
                </a:solidFill>
              </a:rPr>
              <a:t>Questions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92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200" smtClean="0"/>
              <a:t>Nancy Barry </a:t>
            </a:r>
            <a:br>
              <a:rPr lang="en-US" sz="3200" smtClean="0"/>
            </a:br>
            <a:r>
              <a:rPr lang="en-US" smtClean="0"/>
              <a:t>Speaker – Author – Gen Y Expert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214.908.9505</a:t>
            </a:r>
            <a:br>
              <a:rPr lang="en-US" smtClean="0"/>
            </a:br>
            <a:r>
              <a:rPr lang="en-US" smtClean="0"/>
              <a:t>nancy@nancybarry.com</a:t>
            </a:r>
            <a:br>
              <a:rPr lang="en-US" smtClean="0"/>
            </a:br>
            <a:r>
              <a:rPr lang="en-US" smtClean="0"/>
              <a:t>nancybarry.com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Author of </a:t>
            </a:r>
            <a:r>
              <a:rPr lang="en-US" sz="2400" i="1" smtClean="0"/>
              <a:t>When Reality Hits: What Employers </a:t>
            </a:r>
            <a:br>
              <a:rPr lang="en-US" sz="2400" i="1" smtClean="0"/>
            </a:br>
            <a:r>
              <a:rPr lang="en-US" sz="2400" i="1" smtClean="0"/>
              <a:t>Want Recent College Graduates to Know</a:t>
            </a:r>
            <a:endParaRPr 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Gen Y – Who are they?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Born between 1980–2000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Millennials, Echo Boomers, Internet Generation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Generation WHY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Why is there so much media attention about Gen Y?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Myths about Gen Y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Characteristics of Gen Y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Techno-savvy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Optimistic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Independent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Determined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Service-oriented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905000"/>
            <a:ext cx="4038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Entrepreneurial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Collaborative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Resourceful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Innovative thinkers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Love a challenge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Gen Y – What do they want?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Sense of purpose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Life-work balance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Respect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Do “real” work and make a difference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Transferable skills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Mentors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State-of-the-art technology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Instant gratification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3200" smtClean="0"/>
              <a:t>Work for a community-minded company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Gen Y – Why are they different?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3200" smtClean="0"/>
              <a:t>Kids of Baby Boomers (Born 1946-1964)</a:t>
            </a:r>
          </a:p>
          <a:p>
            <a:pPr eaLnBrk="1" hangingPunct="1"/>
            <a:r>
              <a:rPr lang="en-US" sz="3200" smtClean="0"/>
              <a:t>Trophy Generation</a:t>
            </a:r>
          </a:p>
          <a:p>
            <a:pPr eaLnBrk="1" hangingPunct="1"/>
            <a:r>
              <a:rPr lang="en-US" sz="3200" smtClean="0"/>
              <a:t>Helicopter Parents</a:t>
            </a:r>
          </a:p>
          <a:p>
            <a:pPr eaLnBrk="1" hangingPunct="1"/>
            <a:r>
              <a:rPr lang="en-US" sz="3200" smtClean="0"/>
              <a:t>Technology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Why should you care about Gen 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There are 80 million of them!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Key to the success of your organization – as employees and clients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Future leaders as Baby Boomers begin to retire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Tremendous purchasing power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They tell all – the good, the bad and the ugly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Five things you need to know if you’re managing Gen 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458200" cy="43783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spcBef>
                <a:spcPts val="600"/>
              </a:spcBef>
            </a:pPr>
            <a:r>
              <a:rPr lang="en-US" sz="3200" smtClean="0"/>
              <a:t>Treat them like valued employees from day one, not like kids who don’t know anything.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smtClean="0"/>
              <a:t>They want to get on board and up to speed very quickly.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smtClean="0"/>
              <a:t>Give them a seat at the “big table.”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smtClean="0"/>
              <a:t>They expect their boss to be a team player.</a:t>
            </a:r>
          </a:p>
          <a:p>
            <a:pPr eaLnBrk="1" hangingPunct="1"/>
            <a:r>
              <a:rPr lang="en-US" sz="3200" smtClean="0"/>
              <a:t>They want feedback and praise.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333399"/>
                </a:solidFill>
              </a:rPr>
              <a:t>Traditionalists</a:t>
            </a:r>
            <a:br>
              <a:rPr lang="en-US" sz="4000" smtClean="0">
                <a:solidFill>
                  <a:srgbClr val="333399"/>
                </a:solidFill>
              </a:rPr>
            </a:br>
            <a:r>
              <a:rPr lang="en-US" sz="3200" smtClean="0">
                <a:solidFill>
                  <a:srgbClr val="333399"/>
                </a:solidFill>
              </a:rPr>
              <a:t>(1925-1945)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Characteristics</a:t>
            </a:r>
          </a:p>
          <a:p>
            <a:pPr eaLnBrk="1" hangingPunct="1"/>
            <a:r>
              <a:rPr lang="en-US" smtClean="0"/>
              <a:t>Loyalty, respect for rules and authority, dedication, self-discipline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Stereotypes</a:t>
            </a:r>
          </a:p>
          <a:p>
            <a:pPr eaLnBrk="1" hangingPunct="1"/>
            <a:r>
              <a:rPr lang="en-US" smtClean="0"/>
              <a:t>Old-fashioned, rigid, adverse to change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Communication style</a:t>
            </a:r>
          </a:p>
          <a:p>
            <a:pPr eaLnBrk="1" hangingPunct="1"/>
            <a:r>
              <a:rPr lang="en-US" smtClean="0"/>
              <a:t>Personal, formal, done through the proper channels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Work-life balance</a:t>
            </a:r>
          </a:p>
          <a:p>
            <a:pPr eaLnBrk="1" hangingPunct="1"/>
            <a:r>
              <a:rPr lang="en-US" smtClean="0"/>
              <a:t>Work and family should be kept separate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 Template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2</Template>
  <TotalTime>59932</TotalTime>
  <Words>718</Words>
  <Application>Microsoft Office PowerPoint</Application>
  <PresentationFormat>On-screen Show (4:3)</PresentationFormat>
  <Paragraphs>173</Paragraphs>
  <Slides>20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Tahoma</vt:lpstr>
      <vt:lpstr>Arial</vt:lpstr>
      <vt:lpstr>Times New Roman</vt:lpstr>
      <vt:lpstr>Wingdings</vt:lpstr>
      <vt:lpstr>Calibri</vt:lpstr>
      <vt:lpstr>Presentation Template</vt:lpstr>
      <vt:lpstr>Microsoft Photo Editor 3.0 Photo</vt:lpstr>
      <vt:lpstr>  Closing the Generation Gap</vt:lpstr>
      <vt:lpstr>Four generations in the workplace</vt:lpstr>
      <vt:lpstr>Gen Y – Who are they?</vt:lpstr>
      <vt:lpstr>Characteristics of Gen Y</vt:lpstr>
      <vt:lpstr>Gen Y – What do they want?</vt:lpstr>
      <vt:lpstr>Gen Y – Why are they different?</vt:lpstr>
      <vt:lpstr>Why should you care about Gen Y?</vt:lpstr>
      <vt:lpstr>Five things you need to know if you’re managing Gen Y</vt:lpstr>
      <vt:lpstr>Traditionalists (1925-1945)</vt:lpstr>
      <vt:lpstr>Baby Boomers (1946-1964)</vt:lpstr>
      <vt:lpstr>Gen X (1965-1979)</vt:lpstr>
      <vt:lpstr>Gen Y (1980-2000)</vt:lpstr>
      <vt:lpstr>What can we do to get all the generations to work well together?</vt:lpstr>
      <vt:lpstr>Dynamics involved in training a  multi-generational workforce</vt:lpstr>
      <vt:lpstr>Training a multi-generational workforce</vt:lpstr>
      <vt:lpstr>Training a multi-generational workforce</vt:lpstr>
      <vt:lpstr>The ultimate training experience</vt:lpstr>
      <vt:lpstr>Slide 18</vt:lpstr>
      <vt:lpstr>The bottom line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Barry</dc:creator>
  <cp:lastModifiedBy>rick.palmer</cp:lastModifiedBy>
  <cp:revision>308</cp:revision>
  <dcterms:created xsi:type="dcterms:W3CDTF">2007-10-31T13:59:18Z</dcterms:created>
  <dcterms:modified xsi:type="dcterms:W3CDTF">2011-09-20T21:20:18Z</dcterms:modified>
</cp:coreProperties>
</file>